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CCB70845-6388-4C4A-9354-0CA980E88F02}">
          <p14:sldIdLst>
            <p14:sldId id="260"/>
            <p14:sldId id="256"/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llemlayout 4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7" autoAdjust="0"/>
  </p:normalViewPr>
  <p:slideViewPr>
    <p:cSldViewPr>
      <p:cViewPr>
        <p:scale>
          <a:sx n="60" d="100"/>
          <a:sy n="60" d="100"/>
        </p:scale>
        <p:origin x="-2098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.sitad.dk\dfs\CU2705\F-DREV\THY\F&#230;lles\Intern%20drift\Myndighedsopg\Jagtlov\Hjortevildtt&#230;llinger\2018\Hjortevildt%20med%20detaljer%20Nordjylland%202014_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.sitad.dk\dfs\CU2705\F-DREV\THY\F&#230;lles\Intern%20drift\Myndighedsopg\Jagtlov\Hjortevildtt&#230;llinger\2018\Hjortevildt%20med%20detaljer%20Nordjylland%202014_2016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.sitad.dk\dfs\CU2705\F-DREV\THY\F&#230;lles\Intern%20drift\Myndighedsopg\Jagtlov\Hjortevildtt&#230;llinger\2018\Hjortevildt%20med%20detaljer%20Nordjylland%202014_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d.sitad.dk\dfs\CU2705\F-DREV\THY\F&#230;lles\Intern%20drift\Myndighedsopg\Jagtlov\Hjortevildtt&#230;llinger\2018\Hjortevildt%20med%20detaljer%20Nordjylland%202014_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a-DK" sz="1800" b="1" i="0" u="none" strike="noStrike" baseline="0" dirty="0">
                <a:effectLst/>
              </a:rPr>
              <a:t>Detaljeret indberetning/n</a:t>
            </a:r>
            <a:r>
              <a:rPr lang="da-DK" dirty="0"/>
              <a:t>edlagt kronvildt</a:t>
            </a:r>
            <a:r>
              <a:rPr lang="da-DK" baseline="0" dirty="0"/>
              <a:t> </a:t>
            </a:r>
          </a:p>
          <a:p>
            <a:pPr>
              <a:defRPr/>
            </a:pPr>
            <a:r>
              <a:rPr lang="da-DK" sz="1800" b="1" i="0" u="none" strike="noStrike" baseline="0" dirty="0">
                <a:effectLst/>
              </a:rPr>
              <a:t>Nordjylland</a:t>
            </a:r>
            <a:endParaRPr lang="da-DK" baseline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4098703249765854E-2"/>
          <c:y val="0.1835893038563369"/>
          <c:w val="0.86691091443673707"/>
          <c:h val="0.652868778469059"/>
        </c:manualLayout>
      </c:layout>
      <c:barChart>
        <c:barDir val="col"/>
        <c:grouping val="clustered"/>
        <c:varyColors val="0"/>
        <c:ser>
          <c:idx val="0"/>
          <c:order val="0"/>
          <c:tx>
            <c:v>Detaljeret indberettet</c:v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(Kronvildt!$B$2,Kronvildt!$B$16,Kronvildt!$B$30,Kronvildt!$B$44)</c:f>
              <c:strCache>
                <c:ptCount val="4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</c:strCache>
            </c:strRef>
          </c:cat>
          <c:val>
            <c:numRef>
              <c:f>(Kronvildt!$B$12,Kronvildt!$B$26,Kronvildt!$B$40,Kronvildt!$B$54)</c:f>
              <c:numCache>
                <c:formatCode>General</c:formatCode>
                <c:ptCount val="4"/>
                <c:pt idx="0">
                  <c:v>520</c:v>
                </c:pt>
                <c:pt idx="1">
                  <c:v>597</c:v>
                </c:pt>
                <c:pt idx="2">
                  <c:v>618</c:v>
                </c:pt>
                <c:pt idx="3">
                  <c:v>591</c:v>
                </c:pt>
              </c:numCache>
            </c:numRef>
          </c:val>
        </c:ser>
        <c:ser>
          <c:idx val="1"/>
          <c:order val="1"/>
          <c:tx>
            <c:v>Nedlagt total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(Kronvildt!$B$2,Kronvildt!$B$16,Kronvildt!$B$30,Kronvildt!$B$44)</c:f>
              <c:strCache>
                <c:ptCount val="4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</c:strCache>
            </c:strRef>
          </c:cat>
          <c:val>
            <c:numRef>
              <c:f>(Kronvildt!$B$13,Kronvildt!$B$27,Kronvildt!$B$41,Kronvildt!$B$55)</c:f>
              <c:numCache>
                <c:formatCode>General</c:formatCode>
                <c:ptCount val="4"/>
                <c:pt idx="0">
                  <c:v>855</c:v>
                </c:pt>
                <c:pt idx="1">
                  <c:v>943</c:v>
                </c:pt>
                <c:pt idx="2">
                  <c:v>960</c:v>
                </c:pt>
                <c:pt idx="3">
                  <c:v>1166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5419392"/>
        <c:axId val="248054912"/>
      </c:barChart>
      <c:catAx>
        <c:axId val="245419392"/>
        <c:scaling>
          <c:orientation val="minMax"/>
        </c:scaling>
        <c:delete val="0"/>
        <c:axPos val="b"/>
        <c:majorTickMark val="none"/>
        <c:minorTickMark val="none"/>
        <c:tickLblPos val="nextTo"/>
        <c:crossAx val="248054912"/>
        <c:crosses val="autoZero"/>
        <c:auto val="1"/>
        <c:lblAlgn val="ctr"/>
        <c:lblOffset val="100"/>
        <c:noMultiLvlLbl val="0"/>
      </c:catAx>
      <c:valAx>
        <c:axId val="2480549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5419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2238468705961371E-2"/>
          <c:y val="0.8990789217864682"/>
          <c:w val="0.89212991485794513"/>
          <c:h val="7.667030052216419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a-DK"/>
              <a:t>Afskydning</a:t>
            </a:r>
            <a:r>
              <a:rPr lang="da-DK" baseline="0"/>
              <a:t> af kronvildt - Nordjylland</a:t>
            </a:r>
            <a:endParaRPr lang="da-DK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9755348806852441E-2"/>
          <c:y val="9.9914824278783856E-2"/>
          <c:w val="0.89629713228118379"/>
          <c:h val="0.73310018022688839"/>
        </c:manualLayout>
      </c:layout>
      <c:barChart>
        <c:barDir val="col"/>
        <c:grouping val="clustered"/>
        <c:varyColors val="0"/>
        <c:ser>
          <c:idx val="0"/>
          <c:order val="0"/>
          <c:tx>
            <c:v>Kalv</c:v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(Kronvildt!$G$2,Kronvildt!$G$16,Kronvildt!$G$30,Kronvildt!$G$44)</c:f>
              <c:strCache>
                <c:ptCount val="4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</c:strCache>
            </c:strRef>
          </c:cat>
          <c:val>
            <c:numRef>
              <c:f>(Kronvildt!$C$12,Kronvildt!$C$26,Kronvildt!$C$40,Kronvildt!$C$54)</c:f>
              <c:numCache>
                <c:formatCode>General</c:formatCode>
                <c:ptCount val="4"/>
                <c:pt idx="0">
                  <c:v>139</c:v>
                </c:pt>
                <c:pt idx="1">
                  <c:v>196</c:v>
                </c:pt>
                <c:pt idx="2">
                  <c:v>220</c:v>
                </c:pt>
                <c:pt idx="3">
                  <c:v>220</c:v>
                </c:pt>
              </c:numCache>
            </c:numRef>
          </c:val>
        </c:ser>
        <c:ser>
          <c:idx val="1"/>
          <c:order val="1"/>
          <c:tx>
            <c:v>Kronhind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(Kronvildt!$G$2,Kronvildt!$G$16,Kronvildt!$G$30,Kronvildt!$G$44)</c:f>
              <c:strCache>
                <c:ptCount val="4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</c:strCache>
            </c:strRef>
          </c:cat>
          <c:val>
            <c:numRef>
              <c:f>(Kronvildt!$E$12,Kronvildt!$E$26,Kronvildt!$E$40,Kronvildt!$E$54)</c:f>
              <c:numCache>
                <c:formatCode>General</c:formatCode>
                <c:ptCount val="4"/>
                <c:pt idx="0">
                  <c:v>181</c:v>
                </c:pt>
                <c:pt idx="1">
                  <c:v>194</c:v>
                </c:pt>
                <c:pt idx="2">
                  <c:v>211</c:v>
                </c:pt>
                <c:pt idx="3">
                  <c:v>186</c:v>
                </c:pt>
              </c:numCache>
            </c:numRef>
          </c:val>
        </c:ser>
        <c:ser>
          <c:idx val="2"/>
          <c:order val="2"/>
          <c:tx>
            <c:v>Kronhjort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(Kronvildt!$G$2,Kronvildt!$G$16,Kronvildt!$G$30,Kronvildt!$G$44)</c:f>
              <c:strCache>
                <c:ptCount val="4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</c:strCache>
            </c:strRef>
          </c:cat>
          <c:val>
            <c:numRef>
              <c:f>(Kronvildt!$G$12,Kronvildt!$G$26,Kronvildt!$G$40,Kronvildt!$G$54)</c:f>
              <c:numCache>
                <c:formatCode>General</c:formatCode>
                <c:ptCount val="4"/>
                <c:pt idx="0">
                  <c:v>183</c:v>
                </c:pt>
                <c:pt idx="1">
                  <c:v>196</c:v>
                </c:pt>
                <c:pt idx="2">
                  <c:v>177</c:v>
                </c:pt>
                <c:pt idx="3">
                  <c:v>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axId val="248107008"/>
        <c:axId val="248108544"/>
      </c:barChart>
      <c:catAx>
        <c:axId val="24810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48108544"/>
        <c:crosses val="autoZero"/>
        <c:auto val="1"/>
        <c:lblAlgn val="ctr"/>
        <c:lblOffset val="100"/>
        <c:noMultiLvlLbl val="0"/>
      </c:catAx>
      <c:valAx>
        <c:axId val="2481085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8107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2984718138702234E-2"/>
          <c:y val="0.87606731968052931"/>
          <c:w val="0.49040221722185273"/>
          <c:h val="8.082018664592821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a-DK" sz="1800" b="1" i="0" u="none" strike="noStrike" baseline="0">
                <a:effectLst/>
              </a:rPr>
              <a:t>Detaljeret indberetning/n</a:t>
            </a:r>
            <a:r>
              <a:rPr lang="da-DK"/>
              <a:t>edlagt dåvildt</a:t>
            </a:r>
            <a:r>
              <a:rPr lang="da-DK" baseline="0"/>
              <a:t> </a:t>
            </a:r>
          </a:p>
          <a:p>
            <a:pPr>
              <a:defRPr/>
            </a:pPr>
            <a:r>
              <a:rPr lang="da-DK" sz="1800" b="1" i="0" u="none" strike="noStrike" baseline="0">
                <a:effectLst/>
              </a:rPr>
              <a:t>Nordjylland</a:t>
            </a:r>
            <a:endParaRPr lang="da-DK" baseline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64380134533703"/>
          <c:y val="0.19977121985238269"/>
          <c:w val="0.86482382286496495"/>
          <c:h val="0.70590442423366051"/>
        </c:manualLayout>
      </c:layout>
      <c:barChart>
        <c:barDir val="col"/>
        <c:grouping val="clustered"/>
        <c:varyColors val="0"/>
        <c:ser>
          <c:idx val="0"/>
          <c:order val="0"/>
          <c:tx>
            <c:v>Detaljeret indberettet</c:v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(Kronvildt!$B$2,Kronvildt!$B$16,Kronvildt!$B$30,Kronvildt!$B$44)</c:f>
              <c:strCache>
                <c:ptCount val="4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</c:strCache>
            </c:strRef>
          </c:cat>
          <c:val>
            <c:numRef>
              <c:f>(Dåvildt!$B$12,Dåvildt!$B$26,Dåvildt!$B$40,Dåvildt!$B$54)</c:f>
              <c:numCache>
                <c:formatCode>General</c:formatCode>
                <c:ptCount val="4"/>
                <c:pt idx="0">
                  <c:v>348</c:v>
                </c:pt>
                <c:pt idx="1">
                  <c:v>329</c:v>
                </c:pt>
                <c:pt idx="2">
                  <c:v>384</c:v>
                </c:pt>
                <c:pt idx="3">
                  <c:v>521</c:v>
                </c:pt>
              </c:numCache>
            </c:numRef>
          </c:val>
        </c:ser>
        <c:ser>
          <c:idx val="1"/>
          <c:order val="1"/>
          <c:tx>
            <c:strRef>
              <c:f>Dåvildt!$A$13</c:f>
              <c:strCache>
                <c:ptCount val="1"/>
                <c:pt idx="0">
                  <c:v>Dåvildt indberettet total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(Kronvildt!$B$2,Kronvildt!$B$16,Kronvildt!$B$30,Kronvildt!$B$44)</c:f>
              <c:strCache>
                <c:ptCount val="4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</c:strCache>
            </c:strRef>
          </c:cat>
          <c:val>
            <c:numRef>
              <c:f>(Dåvildt!$B$13,Dåvildt!$B$27,Dåvildt!$B$41,Dåvildt!$B$55)</c:f>
              <c:numCache>
                <c:formatCode>General</c:formatCode>
                <c:ptCount val="4"/>
                <c:pt idx="0">
                  <c:v>695</c:v>
                </c:pt>
                <c:pt idx="1">
                  <c:v>630</c:v>
                </c:pt>
                <c:pt idx="2">
                  <c:v>690</c:v>
                </c:pt>
                <c:pt idx="3">
                  <c:v>876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8158464"/>
        <c:axId val="248176640"/>
      </c:barChart>
      <c:catAx>
        <c:axId val="248158464"/>
        <c:scaling>
          <c:orientation val="minMax"/>
        </c:scaling>
        <c:delete val="0"/>
        <c:axPos val="b"/>
        <c:majorTickMark val="none"/>
        <c:minorTickMark val="none"/>
        <c:tickLblPos val="nextTo"/>
        <c:crossAx val="248176640"/>
        <c:crosses val="autoZero"/>
        <c:auto val="1"/>
        <c:lblAlgn val="ctr"/>
        <c:lblOffset val="100"/>
        <c:noMultiLvlLbl val="0"/>
      </c:catAx>
      <c:valAx>
        <c:axId val="2481766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48158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4802937808089438E-2"/>
          <c:y val="0.94620484965640927"/>
          <c:w val="0.90254012034534625"/>
          <c:h val="5.379521839477632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a-DK"/>
              <a:t>Afskydning</a:t>
            </a:r>
            <a:r>
              <a:rPr lang="da-DK" baseline="0"/>
              <a:t> af Dåvildt - Nordjylland</a:t>
            </a:r>
            <a:endParaRPr lang="da-DK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387366941152842"/>
          <c:y val="9.2833435173869563E-2"/>
          <c:w val="0.8388116087567784"/>
          <c:h val="0.77501016301219061"/>
        </c:manualLayout>
      </c:layout>
      <c:barChart>
        <c:barDir val="col"/>
        <c:grouping val="clustered"/>
        <c:varyColors val="0"/>
        <c:ser>
          <c:idx val="0"/>
          <c:order val="0"/>
          <c:tx>
            <c:v>Kalv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(Kronvildt!$G$2,Kronvildt!$G$16,Kronvildt!$G$30,Kronvildt!$G$44)</c:f>
              <c:strCache>
                <c:ptCount val="4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</c:strCache>
            </c:strRef>
          </c:cat>
          <c:val>
            <c:numRef>
              <c:f>(Dåvildt!$C$12,Dåvildt!$C$26,Dåvildt!$C$40,Dåvildt!$C$54)</c:f>
              <c:numCache>
                <c:formatCode>General</c:formatCode>
                <c:ptCount val="4"/>
                <c:pt idx="0">
                  <c:v>74</c:v>
                </c:pt>
                <c:pt idx="1">
                  <c:v>86</c:v>
                </c:pt>
                <c:pt idx="2">
                  <c:v>142</c:v>
                </c:pt>
                <c:pt idx="3">
                  <c:v>122</c:v>
                </c:pt>
              </c:numCache>
            </c:numRef>
          </c:val>
        </c:ser>
        <c:ser>
          <c:idx val="1"/>
          <c:order val="1"/>
          <c:tx>
            <c:v>Då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(Kronvildt!$G$2,Kronvildt!$G$16,Kronvildt!$G$30,Kronvildt!$G$44)</c:f>
              <c:strCache>
                <c:ptCount val="4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</c:strCache>
            </c:strRef>
          </c:cat>
          <c:val>
            <c:numRef>
              <c:f>(Dåvildt!$E$12,Dåvildt!$E$26,Dåvildt!$E$40,Dåvildt!$E$54)</c:f>
              <c:numCache>
                <c:formatCode>General</c:formatCode>
                <c:ptCount val="4"/>
                <c:pt idx="0">
                  <c:v>136</c:v>
                </c:pt>
                <c:pt idx="1">
                  <c:v>120</c:v>
                </c:pt>
                <c:pt idx="2">
                  <c:v>137</c:v>
                </c:pt>
                <c:pt idx="3">
                  <c:v>197</c:v>
                </c:pt>
              </c:numCache>
            </c:numRef>
          </c:val>
        </c:ser>
        <c:ser>
          <c:idx val="2"/>
          <c:order val="2"/>
          <c:tx>
            <c:v>Dåhjort</c:v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(Kronvildt!$G$2,Kronvildt!$G$16,Kronvildt!$G$30,Kronvildt!$G$44)</c:f>
              <c:strCache>
                <c:ptCount val="4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</c:strCache>
            </c:strRef>
          </c:cat>
          <c:val>
            <c:numRef>
              <c:f>(Dåvildt!$G$12,Dåvildt!$G$26,Dåvildt!$G$40,Dåvildt!$G$54)</c:f>
              <c:numCache>
                <c:formatCode>General</c:formatCode>
                <c:ptCount val="4"/>
                <c:pt idx="0">
                  <c:v>123</c:v>
                </c:pt>
                <c:pt idx="1">
                  <c:v>110</c:v>
                </c:pt>
                <c:pt idx="2">
                  <c:v>102</c:v>
                </c:pt>
                <c:pt idx="3">
                  <c:v>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4810752"/>
        <c:axId val="254820736"/>
      </c:barChart>
      <c:catAx>
        <c:axId val="25481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54820736"/>
        <c:crosses val="autoZero"/>
        <c:auto val="1"/>
        <c:lblAlgn val="ctr"/>
        <c:lblOffset val="100"/>
        <c:noMultiLvlLbl val="0"/>
      </c:catAx>
      <c:valAx>
        <c:axId val="2548207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54810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89956292735150645"/>
          <c:w val="0.6955402691303475"/>
          <c:h val="6.262861575986507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a-DK" smtClean="0"/>
              <a:t>nmn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240AF-C3AC-42A4-8F8D-CB2297D786C0}" type="datetimeFigureOut">
              <a:rPr lang="da-DK" smtClean="0"/>
              <a:t>02-05-2019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8B2C0-D1A7-41F0-B27F-3BE56731A7C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68768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a-DK" smtClean="0"/>
              <a:t>nmn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96236-78FB-4A76-9C19-D86DA3F63891}" type="datetimeFigureOut">
              <a:rPr lang="da-DK" smtClean="0"/>
              <a:t>02-05-2019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13578-9872-4616-A2D3-290F3AEB06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169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3578-9872-4616-A2D3-290F3AEB0616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460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3578-9872-4616-A2D3-290F3AEB061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460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3578-9872-4616-A2D3-290F3AEB061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4604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3578-9872-4616-A2D3-290F3AEB0616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4604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3578-9872-4616-A2D3-290F3AEB0616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4604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13578-9872-4616-A2D3-290F3AEB0616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460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1E28D-EF2E-4794-805D-381F3167351C}" type="datetime1">
              <a:rPr lang="da-DK" smtClean="0"/>
              <a:t>02-05-2019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Kilde: Danmarks Jægerforbund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7B28-6ACA-4225-A9AD-1F7CA6A836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892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8827-B4CA-4097-8BD4-0A27FABB37F6}" type="datetime1">
              <a:rPr lang="da-DK" smtClean="0"/>
              <a:t>02-05-2019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Kilde: Danmarks Jægerforbund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7B28-6ACA-4225-A9AD-1F7CA6A836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345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ECD25-C5DD-4C38-A240-5B4301E1C273}" type="datetime1">
              <a:rPr lang="da-DK" smtClean="0"/>
              <a:t>02-05-2019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Kilde: Danmarks Jægerforbund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7B28-6ACA-4225-A9AD-1F7CA6A836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599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AFAE4-67D3-456A-AF1A-A5C9A7CB2E59}" type="datetime1">
              <a:rPr lang="da-DK" smtClean="0"/>
              <a:t>02-05-2019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Kilde: Danmarks Jægerforbund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7B28-6ACA-4225-A9AD-1F7CA6A836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56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1ADF-A370-4201-906A-E80AA8F25104}" type="datetime1">
              <a:rPr lang="da-DK" smtClean="0"/>
              <a:t>02-05-2019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Kilde: Danmarks Jægerforbund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7B28-6ACA-4225-A9AD-1F7CA6A836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13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E3965-F7BB-49F8-A007-6C8F6B3F9FB3}" type="datetime1">
              <a:rPr lang="da-DK" smtClean="0"/>
              <a:t>02-05-2019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Kilde: Danmarks Jægerforbund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7B28-6ACA-4225-A9AD-1F7CA6A836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857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C2975-7765-4013-91A6-885B956EA705}" type="datetime1">
              <a:rPr lang="da-DK" smtClean="0"/>
              <a:t>02-05-2019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Kilde: Danmarks Jægerforbund</a:t>
            </a: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7B28-6ACA-4225-A9AD-1F7CA6A836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423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8617-2AAA-4D95-B431-88FCA0E26DEF}" type="datetime1">
              <a:rPr lang="da-DK" smtClean="0"/>
              <a:t>02-05-2019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Kilde: Danmarks Jægerforbund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7B28-6ACA-4225-A9AD-1F7CA6A836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6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BAA3-CA48-4C63-89EC-ADA556BDB04A}" type="datetime1">
              <a:rPr lang="da-DK" smtClean="0"/>
              <a:t>02-05-2019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Kilde: Danmarks Jægerforbund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7B28-6ACA-4225-A9AD-1F7CA6A836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098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3203-6FE7-4B68-A347-3422368BCCF8}" type="datetime1">
              <a:rPr lang="da-DK" smtClean="0"/>
              <a:t>02-05-2019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Kilde: Danmarks Jægerforbund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7B28-6ACA-4225-A9AD-1F7CA6A836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421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2A732-4FEB-4209-B49A-AA0FB1E51673}" type="datetime1">
              <a:rPr lang="da-DK" smtClean="0"/>
              <a:t>02-05-2019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Kilde: Danmarks Jægerforbund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7B28-6ACA-4225-A9AD-1F7CA6A836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31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60D4B-8F29-4692-9133-B5498432E91E}" type="datetime1">
              <a:rPr lang="da-DK" smtClean="0"/>
              <a:t>02-05-2019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Kilde: Danmarks Jægerforbund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A7B28-6ACA-4225-A9AD-1F7CA6A8362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977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4886"/>
            <a:ext cx="2429911" cy="725428"/>
          </a:xfrm>
          <a:prstGeom prst="rect">
            <a:avLst/>
          </a:prstGeom>
        </p:spPr>
      </p:pic>
      <p:sp>
        <p:nvSpPr>
          <p:cNvPr id="7" name="Pladsholder til sidefod 6"/>
          <p:cNvSpPr>
            <a:spLocks noGrp="1"/>
          </p:cNvSpPr>
          <p:nvPr>
            <p:ph type="ftr" sz="quarter" idx="11"/>
          </p:nvPr>
        </p:nvSpPr>
        <p:spPr>
          <a:xfrm>
            <a:off x="5292081" y="6492875"/>
            <a:ext cx="2232247" cy="365125"/>
          </a:xfrm>
        </p:spPr>
        <p:txBody>
          <a:bodyPr/>
          <a:lstStyle/>
          <a:p>
            <a:r>
              <a:rPr lang="da-DK" dirty="0" smtClean="0"/>
              <a:t>Kilde: </a:t>
            </a:r>
            <a:r>
              <a:rPr lang="da-DK" dirty="0"/>
              <a:t>DCE og Danmarks jægerforbund</a:t>
            </a:r>
          </a:p>
          <a:p>
            <a:endParaRPr lang="da-DK" dirty="0" smtClean="0"/>
          </a:p>
        </p:txBody>
      </p:sp>
      <p:sp>
        <p:nvSpPr>
          <p:cNvPr id="5" name="Tekstboks 4"/>
          <p:cNvSpPr txBox="1"/>
          <p:nvPr/>
        </p:nvSpPr>
        <p:spPr>
          <a:xfrm>
            <a:off x="3429144" y="292934"/>
            <a:ext cx="127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003300"/>
                </a:solidFill>
              </a:rPr>
              <a:t>Nordjylland</a:t>
            </a:r>
            <a:endParaRPr lang="da-DK" dirty="0">
              <a:solidFill>
                <a:srgbClr val="003300"/>
              </a:solidFill>
            </a:endParaRP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8316416" y="6492875"/>
            <a:ext cx="827584" cy="365125"/>
          </a:xfrm>
        </p:spPr>
        <p:txBody>
          <a:bodyPr/>
          <a:lstStyle/>
          <a:p>
            <a:r>
              <a:rPr lang="da-DK" dirty="0" smtClean="0"/>
              <a:t>Dias </a:t>
            </a:r>
            <a:fld id="{321A7B28-6ACA-4225-A9AD-1F7CA6A83622}" type="slidenum">
              <a:rPr lang="da-DK" smtClean="0"/>
              <a:t>1</a:t>
            </a:fld>
            <a:r>
              <a:rPr lang="da-DK" dirty="0" smtClean="0"/>
              <a:t> af 9</a:t>
            </a:r>
            <a:endParaRPr lang="da-DK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8249"/>
              </p:ext>
            </p:extLst>
          </p:nvPr>
        </p:nvGraphicFramePr>
        <p:xfrm>
          <a:off x="395536" y="4802179"/>
          <a:ext cx="4648200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468"/>
                <a:gridCol w="864096"/>
                <a:gridCol w="1018836"/>
                <a:gridCol w="914400"/>
                <a:gridCol w="91440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Nordjylland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Opgjort Kronvildt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Afskudt Kronvildt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Opgjort Dåvildt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Afskudt Dåvildt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2012/13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918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365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2013/14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3272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915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2247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721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2014/15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dirty="0">
                          <a:effectLst/>
                        </a:rPr>
                        <a:t>3341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853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2651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695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2015/16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3824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943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3017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630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2016/17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4232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960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3528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690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2017/18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4235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1175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3462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876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2018/19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dirty="0" smtClean="0">
                          <a:effectLst/>
                        </a:rPr>
                        <a:t>4422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dirty="0" smtClean="0">
                          <a:effectLst/>
                        </a:rPr>
                        <a:t>3692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33428"/>
            <a:ext cx="6768752" cy="406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0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32048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/>
              <a:t>Område 4 Østerild egnen</a:t>
            </a:r>
            <a:endParaRPr lang="da-DK" sz="2800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6214740" y="6492875"/>
            <a:ext cx="2895600" cy="365125"/>
          </a:xfrm>
        </p:spPr>
        <p:txBody>
          <a:bodyPr/>
          <a:lstStyle/>
          <a:p>
            <a:r>
              <a:rPr lang="da-DK" dirty="0" smtClean="0"/>
              <a:t>Kilde: Tovholdere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7B28-6ACA-4225-A9AD-1F7CA6A83622}" type="slidenum">
              <a:rPr lang="da-DK" smtClean="0"/>
              <a:t>10</a:t>
            </a:fld>
            <a:endParaRPr lang="da-DK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490753"/>
              </p:ext>
            </p:extLst>
          </p:nvPr>
        </p:nvGraphicFramePr>
        <p:xfrm>
          <a:off x="683568" y="908720"/>
          <a:ext cx="202656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18456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Pladsholder til ind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053378"/>
              </p:ext>
            </p:extLst>
          </p:nvPr>
        </p:nvGraphicFramePr>
        <p:xfrm>
          <a:off x="3707904" y="980728"/>
          <a:ext cx="4968552" cy="1483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0120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2014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2016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2017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2018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2019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435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690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787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775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640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690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288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433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551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730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660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600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" y="2541587"/>
            <a:ext cx="6316663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97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348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solidFill>
                  <a:srgbClr val="003300"/>
                </a:solidFill>
              </a:rPr>
              <a:t>Område 5 Fjerritslev egnen</a:t>
            </a:r>
            <a:endParaRPr lang="da-DK" sz="2800" dirty="0">
              <a:solidFill>
                <a:srgbClr val="003300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6156176" y="6492875"/>
            <a:ext cx="2895600" cy="365125"/>
          </a:xfrm>
        </p:spPr>
        <p:txBody>
          <a:bodyPr/>
          <a:lstStyle/>
          <a:p>
            <a:r>
              <a:rPr lang="da-DK" dirty="0" smtClean="0"/>
              <a:t>Kilde: Tovholdere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7B28-6ACA-4225-A9AD-1F7CA6A83622}" type="slidenum">
              <a:rPr lang="da-DK" smtClean="0"/>
              <a:t>11</a:t>
            </a:fld>
            <a:endParaRPr lang="da-DK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354415"/>
              </p:ext>
            </p:extLst>
          </p:nvPr>
        </p:nvGraphicFramePr>
        <p:xfrm>
          <a:off x="971600" y="1052736"/>
          <a:ext cx="202656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18456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Pladsholder til ind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524140"/>
              </p:ext>
            </p:extLst>
          </p:nvPr>
        </p:nvGraphicFramePr>
        <p:xfrm>
          <a:off x="3923928" y="908720"/>
          <a:ext cx="4968552" cy="1483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0120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2014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2016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2017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2018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2019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456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444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538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682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727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660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428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500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545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525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495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520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1587"/>
            <a:ext cx="6316663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20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solidFill>
                  <a:srgbClr val="003300"/>
                </a:solidFill>
              </a:rPr>
              <a:t>Område 6 Pandrup egnen</a:t>
            </a:r>
            <a:endParaRPr lang="da-DK" sz="2800" dirty="0">
              <a:solidFill>
                <a:srgbClr val="003300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da-DK" dirty="0" smtClean="0"/>
              <a:t>Kilde: Tovholdere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7B28-6ACA-4225-A9AD-1F7CA6A83622}" type="slidenum">
              <a:rPr lang="da-DK" smtClean="0"/>
              <a:t>12</a:t>
            </a:fld>
            <a:endParaRPr lang="da-DK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935545"/>
              </p:ext>
            </p:extLst>
          </p:nvPr>
        </p:nvGraphicFramePr>
        <p:xfrm>
          <a:off x="755576" y="1196752"/>
          <a:ext cx="202656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18456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Pladsholder til ind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6557840"/>
              </p:ext>
            </p:extLst>
          </p:nvPr>
        </p:nvGraphicFramePr>
        <p:xfrm>
          <a:off x="3923928" y="908720"/>
          <a:ext cx="4968552" cy="1483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0120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2014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2016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2017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2018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2019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400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395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440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440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440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350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210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235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240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250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260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300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0" y="2541587"/>
            <a:ext cx="6316663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517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solidFill>
                  <a:srgbClr val="003300"/>
                </a:solidFill>
              </a:rPr>
              <a:t>Område 7 Brønderslev/Aabybro</a:t>
            </a:r>
            <a:endParaRPr lang="da-DK" sz="2800" dirty="0">
              <a:solidFill>
                <a:srgbClr val="003300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da-DK" dirty="0" smtClean="0"/>
              <a:t>Kilde: Tovholdere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7B28-6ACA-4225-A9AD-1F7CA6A83622}" type="slidenum">
              <a:rPr lang="da-DK" smtClean="0"/>
              <a:t>13</a:t>
            </a:fld>
            <a:endParaRPr lang="da-DK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423495"/>
              </p:ext>
            </p:extLst>
          </p:nvPr>
        </p:nvGraphicFramePr>
        <p:xfrm>
          <a:off x="539552" y="1196752"/>
          <a:ext cx="202656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18456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Pladsholder til ind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5706139"/>
              </p:ext>
            </p:extLst>
          </p:nvPr>
        </p:nvGraphicFramePr>
        <p:xfrm>
          <a:off x="3707904" y="980728"/>
          <a:ext cx="4968552" cy="1483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0120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2014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2016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2017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2018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2019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71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72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64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73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69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219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210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188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190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181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171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" y="2541587"/>
            <a:ext cx="6316663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952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solidFill>
                  <a:srgbClr val="003300"/>
                </a:solidFill>
              </a:rPr>
              <a:t>Område 8 Vest Vendsyssel</a:t>
            </a:r>
            <a:endParaRPr lang="da-DK" sz="2800" dirty="0">
              <a:solidFill>
                <a:srgbClr val="003300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6248400" y="6490295"/>
            <a:ext cx="2895600" cy="365125"/>
          </a:xfrm>
        </p:spPr>
        <p:txBody>
          <a:bodyPr/>
          <a:lstStyle/>
          <a:p>
            <a:r>
              <a:rPr lang="da-DK" dirty="0" smtClean="0"/>
              <a:t>Kilde: Tovholdere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7B28-6ACA-4225-A9AD-1F7CA6A83622}" type="slidenum">
              <a:rPr lang="da-DK" smtClean="0"/>
              <a:t>14</a:t>
            </a:fld>
            <a:endParaRPr lang="da-DK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79480"/>
              </p:ext>
            </p:extLst>
          </p:nvPr>
        </p:nvGraphicFramePr>
        <p:xfrm>
          <a:off x="755576" y="1196752"/>
          <a:ext cx="202656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18456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Pladsholder til ind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308281"/>
              </p:ext>
            </p:extLst>
          </p:nvPr>
        </p:nvGraphicFramePr>
        <p:xfrm>
          <a:off x="3707904" y="980728"/>
          <a:ext cx="4968552" cy="1483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0120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2014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2016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2017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2018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2019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&lt;10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&lt;10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13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1587"/>
            <a:ext cx="6316663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13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348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solidFill>
                  <a:srgbClr val="003300"/>
                </a:solidFill>
              </a:rPr>
              <a:t>Område 9 Nord Vendsyssel</a:t>
            </a:r>
            <a:endParaRPr lang="da-DK" sz="2800" dirty="0">
              <a:solidFill>
                <a:srgbClr val="003300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6248400" y="6490295"/>
            <a:ext cx="2895600" cy="365125"/>
          </a:xfrm>
        </p:spPr>
        <p:txBody>
          <a:bodyPr/>
          <a:lstStyle/>
          <a:p>
            <a:r>
              <a:rPr lang="da-DK" dirty="0" smtClean="0"/>
              <a:t>Kilde: Tovholdere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7B28-6ACA-4225-A9AD-1F7CA6A83622}" type="slidenum">
              <a:rPr lang="da-DK" smtClean="0"/>
              <a:t>15</a:t>
            </a:fld>
            <a:endParaRPr lang="da-DK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777746"/>
              </p:ext>
            </p:extLst>
          </p:nvPr>
        </p:nvGraphicFramePr>
        <p:xfrm>
          <a:off x="539552" y="1052736"/>
          <a:ext cx="202656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18456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Pladsholder til ind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288680"/>
              </p:ext>
            </p:extLst>
          </p:nvPr>
        </p:nvGraphicFramePr>
        <p:xfrm>
          <a:off x="3779912" y="980728"/>
          <a:ext cx="4968552" cy="1483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0120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2014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2016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2017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2018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2019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470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354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303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620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720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860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270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332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343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455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525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mtClean="0"/>
                        <a:t>745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9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1587"/>
            <a:ext cx="6316663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446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848" y="6648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solidFill>
                  <a:srgbClr val="003300"/>
                </a:solidFill>
              </a:rPr>
              <a:t>Område 10b midt Vendsyssel</a:t>
            </a:r>
            <a:endParaRPr lang="da-DK" sz="2800" dirty="0">
              <a:solidFill>
                <a:srgbClr val="003300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6223620" y="6492875"/>
            <a:ext cx="2895600" cy="365125"/>
          </a:xfrm>
        </p:spPr>
        <p:txBody>
          <a:bodyPr/>
          <a:lstStyle/>
          <a:p>
            <a:r>
              <a:rPr lang="da-DK" dirty="0" smtClean="0"/>
              <a:t>Kilde: Tovholdere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7B28-6ACA-4225-A9AD-1F7CA6A83622}" type="slidenum">
              <a:rPr lang="da-DK" smtClean="0"/>
              <a:t>16</a:t>
            </a:fld>
            <a:endParaRPr lang="da-DK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1339362"/>
              </p:ext>
            </p:extLst>
          </p:nvPr>
        </p:nvGraphicFramePr>
        <p:xfrm>
          <a:off x="467544" y="1268760"/>
          <a:ext cx="202656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18456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Pladsholder til ind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588291"/>
              </p:ext>
            </p:extLst>
          </p:nvPr>
        </p:nvGraphicFramePr>
        <p:xfrm>
          <a:off x="3186708" y="980728"/>
          <a:ext cx="3672408" cy="1483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0120"/>
                <a:gridCol w="648072"/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2014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2016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2017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450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502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632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612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180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270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334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420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442001"/>
              </p:ext>
            </p:extLst>
          </p:nvPr>
        </p:nvGraphicFramePr>
        <p:xfrm>
          <a:off x="7308304" y="980728"/>
          <a:ext cx="1296144" cy="1483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2018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2019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265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347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35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385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kstboks 7"/>
          <p:cNvSpPr txBox="1"/>
          <p:nvPr/>
        </p:nvSpPr>
        <p:spPr>
          <a:xfrm>
            <a:off x="3186708" y="2527895"/>
            <a:ext cx="5849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* 2014-2017 er området 10 samlet. Fra 2018 er området blevet delt op i a og b</a:t>
            </a:r>
            <a:endParaRPr lang="da-DK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" y="2853775"/>
            <a:ext cx="5839768" cy="399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475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solidFill>
                  <a:srgbClr val="003300"/>
                </a:solidFill>
              </a:rPr>
              <a:t>Område 10a Frederikshavn egnen</a:t>
            </a:r>
            <a:endParaRPr lang="da-DK" sz="2800" dirty="0">
              <a:solidFill>
                <a:srgbClr val="003300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6261596" y="6492875"/>
            <a:ext cx="2895600" cy="365125"/>
          </a:xfrm>
        </p:spPr>
        <p:txBody>
          <a:bodyPr/>
          <a:lstStyle/>
          <a:p>
            <a:r>
              <a:rPr lang="da-DK" dirty="0" smtClean="0"/>
              <a:t>Kilde: Tovholdere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7B28-6ACA-4225-A9AD-1F7CA6A83622}" type="slidenum">
              <a:rPr lang="da-DK" smtClean="0"/>
              <a:t>17</a:t>
            </a:fld>
            <a:endParaRPr lang="da-DK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746493"/>
              </p:ext>
            </p:extLst>
          </p:nvPr>
        </p:nvGraphicFramePr>
        <p:xfrm>
          <a:off x="539552" y="1052736"/>
          <a:ext cx="202656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18456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ktangel 2"/>
          <p:cNvSpPr/>
          <p:nvPr/>
        </p:nvSpPr>
        <p:spPr>
          <a:xfrm>
            <a:off x="3203848" y="2420888"/>
            <a:ext cx="5940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dirty="0"/>
              <a:t>* 2014-2017 er området 10 samlet. Fra 2018 er området blevet delt op i a og b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409238"/>
              </p:ext>
            </p:extLst>
          </p:nvPr>
        </p:nvGraphicFramePr>
        <p:xfrm>
          <a:off x="7236296" y="908720"/>
          <a:ext cx="1296144" cy="1483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2018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2019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347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350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385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410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081596"/>
              </p:ext>
            </p:extLst>
          </p:nvPr>
        </p:nvGraphicFramePr>
        <p:xfrm>
          <a:off x="3419872" y="908720"/>
          <a:ext cx="3672408" cy="1483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0120"/>
                <a:gridCol w="648072"/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2014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2016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2017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450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502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632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612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180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270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334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420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5" y="2795923"/>
            <a:ext cx="5944467" cy="406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716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solidFill>
                  <a:srgbClr val="003300"/>
                </a:solidFill>
              </a:rPr>
              <a:t>Område 11 Dronninglund egnen</a:t>
            </a:r>
            <a:endParaRPr lang="da-DK" sz="2800" dirty="0">
              <a:solidFill>
                <a:srgbClr val="003300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da-DK" dirty="0" smtClean="0"/>
              <a:t>Kilde: Tovholdere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7B28-6ACA-4225-A9AD-1F7CA6A83622}" type="slidenum">
              <a:rPr lang="da-DK" smtClean="0"/>
              <a:t>18</a:t>
            </a:fld>
            <a:endParaRPr lang="da-DK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9359066"/>
              </p:ext>
            </p:extLst>
          </p:nvPr>
        </p:nvGraphicFramePr>
        <p:xfrm>
          <a:off x="899592" y="980728"/>
          <a:ext cx="202656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18456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Pladsholder til ind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150793"/>
              </p:ext>
            </p:extLst>
          </p:nvPr>
        </p:nvGraphicFramePr>
        <p:xfrm>
          <a:off x="3707904" y="908720"/>
          <a:ext cx="4968552" cy="1483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0120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2014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2016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2017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2018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2019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&lt;10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&gt;10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240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275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360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450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450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420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1587"/>
            <a:ext cx="6316663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778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solidFill>
                  <a:srgbClr val="003300"/>
                </a:solidFill>
              </a:rPr>
              <a:t>Område 12 Læsø</a:t>
            </a:r>
            <a:endParaRPr lang="da-DK" sz="2800" dirty="0">
              <a:solidFill>
                <a:srgbClr val="003300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6235948" y="6492875"/>
            <a:ext cx="2895600" cy="365125"/>
          </a:xfrm>
        </p:spPr>
        <p:txBody>
          <a:bodyPr/>
          <a:lstStyle/>
          <a:p>
            <a:r>
              <a:rPr lang="da-DK" dirty="0" smtClean="0"/>
              <a:t>Kilde: Tovholder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7B28-6ACA-4225-A9AD-1F7CA6A83622}" type="slidenum">
              <a:rPr lang="da-DK" smtClean="0"/>
              <a:t>19</a:t>
            </a:fld>
            <a:endParaRPr lang="da-DK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603034"/>
              </p:ext>
            </p:extLst>
          </p:nvPr>
        </p:nvGraphicFramePr>
        <p:xfrm>
          <a:off x="1115616" y="980728"/>
          <a:ext cx="202656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18456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Pladsholder til ind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902526"/>
              </p:ext>
            </p:extLst>
          </p:nvPr>
        </p:nvGraphicFramePr>
        <p:xfrm>
          <a:off x="3779912" y="836712"/>
          <a:ext cx="4968552" cy="1483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0120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2014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2016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2017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2018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2019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60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70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1587"/>
            <a:ext cx="6316663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8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4886"/>
            <a:ext cx="2429911" cy="725428"/>
          </a:xfrm>
          <a:prstGeom prst="rect">
            <a:avLst/>
          </a:prstGeom>
        </p:spPr>
      </p:pic>
      <p:sp>
        <p:nvSpPr>
          <p:cNvPr id="14" name="Pladsholder til sidefod 13"/>
          <p:cNvSpPr>
            <a:spLocks noGrp="1"/>
          </p:cNvSpPr>
          <p:nvPr>
            <p:ph type="ftr" sz="quarter" idx="11"/>
          </p:nvPr>
        </p:nvSpPr>
        <p:spPr>
          <a:xfrm>
            <a:off x="5292081" y="6237312"/>
            <a:ext cx="2160239" cy="365125"/>
          </a:xfrm>
        </p:spPr>
        <p:txBody>
          <a:bodyPr/>
          <a:lstStyle/>
          <a:p>
            <a:r>
              <a:rPr lang="da-DK" dirty="0" smtClean="0"/>
              <a:t>Kilde: </a:t>
            </a:r>
            <a:r>
              <a:rPr lang="da-DK" dirty="0"/>
              <a:t>DCE og Danmarks jægerforbund</a:t>
            </a:r>
          </a:p>
          <a:p>
            <a:endParaRPr lang="da-DK" dirty="0" smtClean="0"/>
          </a:p>
        </p:txBody>
      </p:sp>
      <p:sp>
        <p:nvSpPr>
          <p:cNvPr id="3" name="Tekstboks 2"/>
          <p:cNvSpPr txBox="1"/>
          <p:nvPr/>
        </p:nvSpPr>
        <p:spPr>
          <a:xfrm>
            <a:off x="3635896" y="292934"/>
            <a:ext cx="870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rgbClr val="003300"/>
                </a:solidFill>
              </a:rPr>
              <a:t>Thisted</a:t>
            </a:r>
            <a:endParaRPr lang="da-DK" dirty="0">
              <a:solidFill>
                <a:srgbClr val="003300"/>
              </a:solidFill>
            </a:endParaRP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997392" y="6492875"/>
            <a:ext cx="2133600" cy="365125"/>
          </a:xfrm>
        </p:spPr>
        <p:txBody>
          <a:bodyPr/>
          <a:lstStyle/>
          <a:p>
            <a:r>
              <a:rPr lang="da-DK" dirty="0" smtClean="0"/>
              <a:t>Dias </a:t>
            </a:r>
            <a:fld id="{321A7B28-6ACA-4225-A9AD-1F7CA6A83622}" type="slidenum">
              <a:rPr lang="da-DK" smtClean="0"/>
              <a:t>2</a:t>
            </a:fld>
            <a:r>
              <a:rPr lang="da-DK" dirty="0" smtClean="0"/>
              <a:t> af 9</a:t>
            </a:r>
            <a:endParaRPr lang="da-DK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698357"/>
              </p:ext>
            </p:extLst>
          </p:nvPr>
        </p:nvGraphicFramePr>
        <p:xfrm>
          <a:off x="323528" y="4797152"/>
          <a:ext cx="4927600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400"/>
                <a:gridCol w="1130300"/>
                <a:gridCol w="1130300"/>
                <a:gridCol w="1003300"/>
                <a:gridCol w="100330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Thisted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Opgjort Kronvildt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Afskudt Kronvildt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Opgjort Dåvildt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Afskudt Dåvildt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2012/13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328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29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2013/14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1395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384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548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206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2014/15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1545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305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721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200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2015/16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1822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388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901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136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2016/17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1771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422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1120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195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2017/18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1623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465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1014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256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2018/19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1788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1005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40314"/>
            <a:ext cx="6223197" cy="374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4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4886"/>
            <a:ext cx="2429911" cy="725428"/>
          </a:xfrm>
          <a:prstGeom prst="rect">
            <a:avLst/>
          </a:prstGeom>
        </p:spPr>
      </p:pic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5580112" y="6165304"/>
            <a:ext cx="2304256" cy="365125"/>
          </a:xfrm>
        </p:spPr>
        <p:txBody>
          <a:bodyPr/>
          <a:lstStyle/>
          <a:p>
            <a:r>
              <a:rPr lang="da-DK" dirty="0" smtClean="0"/>
              <a:t>Kilde: DCE og </a:t>
            </a:r>
            <a:r>
              <a:rPr lang="da-DK" dirty="0"/>
              <a:t>Danmarks jægerforbund</a:t>
            </a:r>
          </a:p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3347864" y="292934"/>
            <a:ext cx="135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rgbClr val="003300"/>
                </a:solidFill>
              </a:rPr>
              <a:t>J</a:t>
            </a:r>
            <a:r>
              <a:rPr lang="da-DK" dirty="0" smtClean="0">
                <a:solidFill>
                  <a:srgbClr val="003300"/>
                </a:solidFill>
              </a:rPr>
              <a:t>ammerbugt</a:t>
            </a:r>
            <a:endParaRPr lang="da-DK" dirty="0">
              <a:solidFill>
                <a:srgbClr val="003300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7026096" y="6492875"/>
            <a:ext cx="2133600" cy="365125"/>
          </a:xfrm>
        </p:spPr>
        <p:txBody>
          <a:bodyPr/>
          <a:lstStyle/>
          <a:p>
            <a:r>
              <a:rPr lang="da-DK" dirty="0" smtClean="0"/>
              <a:t>Dias </a:t>
            </a:r>
            <a:fld id="{321A7B28-6ACA-4225-A9AD-1F7CA6A83622}" type="slidenum">
              <a:rPr lang="da-DK" smtClean="0"/>
              <a:t>3</a:t>
            </a:fld>
            <a:r>
              <a:rPr lang="da-DK" dirty="0" smtClean="0"/>
              <a:t> af 9</a:t>
            </a:r>
            <a:endParaRPr lang="da-DK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843711"/>
              </p:ext>
            </p:extLst>
          </p:nvPr>
        </p:nvGraphicFramePr>
        <p:xfrm>
          <a:off x="107504" y="4725144"/>
          <a:ext cx="5219700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5500"/>
                <a:gridCol w="1130300"/>
                <a:gridCol w="1130300"/>
                <a:gridCol w="1130300"/>
                <a:gridCol w="100330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Jammerbugt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Opgjort Kronvildt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Afskudt Kronvildt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Opgjort Dåvildt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Afskudt Dåvildt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2012/13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313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42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2013/14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856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267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638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247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2014/15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839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264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735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199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2015/16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978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294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785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164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2016/17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1122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267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775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191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2017/18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1167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369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755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251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2018/19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1070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820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840314"/>
            <a:ext cx="6223197" cy="374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0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4886"/>
            <a:ext cx="2429911" cy="725428"/>
          </a:xfrm>
          <a:prstGeom prst="rect">
            <a:avLst/>
          </a:prstGeom>
        </p:spPr>
      </p:pic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5436096" y="6309320"/>
            <a:ext cx="2232248" cy="365125"/>
          </a:xfrm>
        </p:spPr>
        <p:txBody>
          <a:bodyPr/>
          <a:lstStyle/>
          <a:p>
            <a:r>
              <a:rPr lang="da-DK" dirty="0" smtClean="0"/>
              <a:t>Kilde: DCE og Danmarks jægerforbund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683568" y="114886"/>
            <a:ext cx="5539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 smtClean="0">
                <a:solidFill>
                  <a:srgbClr val="003300"/>
                </a:solidFill>
              </a:rPr>
              <a:t>Øvrige Nordjylland</a:t>
            </a:r>
          </a:p>
          <a:p>
            <a:r>
              <a:rPr lang="da-DK" dirty="0" smtClean="0"/>
              <a:t>Frederikshavn-Hjørring-Aalborg-Brønderslev-Morsø </a:t>
            </a:r>
            <a:r>
              <a:rPr lang="da-DK" dirty="0"/>
              <a:t>Læsø</a:t>
            </a:r>
            <a:endParaRPr lang="da-DK" b="1" dirty="0">
              <a:solidFill>
                <a:srgbClr val="000000"/>
              </a:solidFill>
            </a:endParaRPr>
          </a:p>
          <a:p>
            <a:endParaRPr lang="da-DK" dirty="0">
              <a:solidFill>
                <a:srgbClr val="003300"/>
              </a:solidFill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da-DK" dirty="0" smtClean="0"/>
              <a:t>Dias </a:t>
            </a:r>
            <a:fld id="{321A7B28-6ACA-4225-A9AD-1F7CA6A83622}" type="slidenum">
              <a:rPr lang="da-DK" smtClean="0"/>
              <a:t>4</a:t>
            </a:fld>
            <a:r>
              <a:rPr lang="da-DK" dirty="0" smtClean="0"/>
              <a:t> af 9</a:t>
            </a:r>
            <a:endParaRPr lang="da-DK" dirty="0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747488"/>
              </p:ext>
            </p:extLst>
          </p:nvPr>
        </p:nvGraphicFramePr>
        <p:xfrm>
          <a:off x="251520" y="4797152"/>
          <a:ext cx="5270500" cy="198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3300"/>
                <a:gridCol w="1130300"/>
                <a:gridCol w="1130300"/>
                <a:gridCol w="1003300"/>
                <a:gridCol w="1003300"/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Øvrig</a:t>
                      </a:r>
                      <a:r>
                        <a:rPr lang="da-DK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Nordjylland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Opgjort Kronvildt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Afskudt Kronvildt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Opgjort Dåvildt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 dirty="0">
                          <a:effectLst/>
                        </a:rPr>
                        <a:t>Afskudt Dåvildt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2012/13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277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294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2013/14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1021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264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1061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268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2014/15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937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284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1195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296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2015/16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1004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261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1331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330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2016/17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1339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271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1633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304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2017/18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1445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341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1693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>
                          <a:effectLst/>
                        </a:rPr>
                        <a:t>369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a-DK" sz="1400" b="1" u="none" strike="noStrike">
                          <a:effectLst/>
                        </a:rPr>
                        <a:t>2018/19</a:t>
                      </a:r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dirty="0" smtClean="0">
                          <a:effectLst/>
                        </a:rPr>
                        <a:t>1564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400" b="1" u="none" strike="noStrike" dirty="0" smtClean="0">
                          <a:effectLst/>
                        </a:rPr>
                        <a:t>1867</a:t>
                      </a:r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6480720" cy="38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0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4886"/>
            <a:ext cx="2429911" cy="725428"/>
          </a:xfrm>
          <a:prstGeom prst="rect">
            <a:avLst/>
          </a:prstGeom>
        </p:spPr>
      </p:pic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3059832" y="6492875"/>
            <a:ext cx="2895600" cy="365125"/>
          </a:xfrm>
        </p:spPr>
        <p:txBody>
          <a:bodyPr/>
          <a:lstStyle/>
          <a:p>
            <a:r>
              <a:rPr lang="da-DK" dirty="0" smtClean="0"/>
              <a:t>Kilde: DCE</a:t>
            </a:r>
            <a:endParaRPr lang="da-DK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713557"/>
              </p:ext>
            </p:extLst>
          </p:nvPr>
        </p:nvGraphicFramePr>
        <p:xfrm>
          <a:off x="5057695" y="1052736"/>
          <a:ext cx="3960440" cy="52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Diagram 6" title="Afskydning af Kronvildt Thisted Kommun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5557123"/>
              </p:ext>
            </p:extLst>
          </p:nvPr>
        </p:nvGraphicFramePr>
        <p:xfrm>
          <a:off x="0" y="360512"/>
          <a:ext cx="5148064" cy="6393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7010400" y="6482675"/>
            <a:ext cx="2133600" cy="365125"/>
          </a:xfrm>
        </p:spPr>
        <p:txBody>
          <a:bodyPr/>
          <a:lstStyle/>
          <a:p>
            <a:r>
              <a:rPr lang="da-DK" dirty="0" smtClean="0"/>
              <a:t>Dias </a:t>
            </a:r>
            <a:fld id="{321A7B28-6ACA-4225-A9AD-1F7CA6A83622}" type="slidenum">
              <a:rPr lang="da-DK" smtClean="0"/>
              <a:t>5</a:t>
            </a:fld>
            <a:r>
              <a:rPr lang="da-DK" dirty="0" smtClean="0"/>
              <a:t> af 9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22280" y="52735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smtClean="0"/>
              <a:t>Sæson 2017/2018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19480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4886"/>
            <a:ext cx="2429911" cy="725428"/>
          </a:xfrm>
          <a:prstGeom prst="rect">
            <a:avLst/>
          </a:prstGeom>
        </p:spPr>
      </p:pic>
      <p:sp>
        <p:nvSpPr>
          <p:cNvPr id="2" name="Pladsholder til sidefod 1"/>
          <p:cNvSpPr>
            <a:spLocks noGrp="1"/>
          </p:cNvSpPr>
          <p:nvPr>
            <p:ph type="ftr" sz="quarter" idx="11"/>
          </p:nvPr>
        </p:nvSpPr>
        <p:spPr>
          <a:xfrm>
            <a:off x="3563888" y="6493723"/>
            <a:ext cx="2895600" cy="365125"/>
          </a:xfrm>
        </p:spPr>
        <p:txBody>
          <a:bodyPr/>
          <a:lstStyle/>
          <a:p>
            <a:r>
              <a:rPr lang="da-DK" dirty="0" smtClean="0"/>
              <a:t>Kilde: DCE</a:t>
            </a:r>
            <a:endParaRPr lang="da-DK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6554285"/>
              </p:ext>
            </p:extLst>
          </p:nvPr>
        </p:nvGraphicFramePr>
        <p:xfrm>
          <a:off x="5004048" y="980728"/>
          <a:ext cx="4014087" cy="532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Diagram 6" title="Afskydning af Kronvildt Thisted Kommun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895098"/>
              </p:ext>
            </p:extLst>
          </p:nvPr>
        </p:nvGraphicFramePr>
        <p:xfrm>
          <a:off x="25048" y="477600"/>
          <a:ext cx="4979000" cy="619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>
          <a:xfrm>
            <a:off x="6999168" y="6492875"/>
            <a:ext cx="2133600" cy="365125"/>
          </a:xfrm>
        </p:spPr>
        <p:txBody>
          <a:bodyPr/>
          <a:lstStyle/>
          <a:p>
            <a:r>
              <a:rPr lang="da-DK" dirty="0" smtClean="0"/>
              <a:t>Dias </a:t>
            </a:r>
            <a:fld id="{321A7B28-6ACA-4225-A9AD-1F7CA6A83622}" type="slidenum">
              <a:rPr lang="da-DK" smtClean="0"/>
              <a:t>6</a:t>
            </a:fld>
            <a:r>
              <a:rPr lang="da-DK" dirty="0" smtClean="0"/>
              <a:t> af 9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179512" y="114886"/>
            <a:ext cx="1505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Sæson 2017/2018</a:t>
            </a:r>
          </a:p>
        </p:txBody>
      </p:sp>
    </p:spTree>
    <p:extLst>
      <p:ext uri="{BB962C8B-B14F-4D97-AF65-F5344CB8AC3E}">
        <p14:creationId xmlns:p14="http://schemas.microsoft.com/office/powerpoint/2010/main" val="19480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solidFill>
                  <a:srgbClr val="003300"/>
                </a:solidFill>
              </a:rPr>
              <a:t>Område 1 Mors</a:t>
            </a:r>
            <a:endParaRPr lang="da-DK" sz="2800" dirty="0">
              <a:solidFill>
                <a:srgbClr val="003300"/>
              </a:solidFill>
            </a:endParaRPr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364224"/>
              </p:ext>
            </p:extLst>
          </p:nvPr>
        </p:nvGraphicFramePr>
        <p:xfrm>
          <a:off x="395536" y="1124744"/>
          <a:ext cx="202656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18456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6274048" y="6464895"/>
            <a:ext cx="2895600" cy="365125"/>
          </a:xfrm>
        </p:spPr>
        <p:txBody>
          <a:bodyPr/>
          <a:lstStyle/>
          <a:p>
            <a:r>
              <a:rPr lang="da-DK" dirty="0" smtClean="0"/>
              <a:t>Kilde: Tovholdere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7B28-6ACA-4225-A9AD-1F7CA6A83622}" type="slidenum">
              <a:rPr lang="da-DK" smtClean="0"/>
              <a:t>7</a:t>
            </a:fld>
            <a:endParaRPr lang="da-DK" dirty="0"/>
          </a:p>
        </p:txBody>
      </p:sp>
      <p:graphicFrame>
        <p:nvGraphicFramePr>
          <p:cNvPr id="7" name="Pladsholder til ind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258690"/>
              </p:ext>
            </p:extLst>
          </p:nvPr>
        </p:nvGraphicFramePr>
        <p:xfrm>
          <a:off x="4145360" y="850265"/>
          <a:ext cx="4968552" cy="1483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0120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2014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2016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2017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2018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2019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9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12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12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3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b041456\Desktop\tovhol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" y="2543733"/>
            <a:ext cx="6312247" cy="431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27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solidFill>
                  <a:srgbClr val="003300"/>
                </a:solidFill>
              </a:rPr>
              <a:t>Område 2 syd Thy</a:t>
            </a:r>
            <a:endParaRPr lang="da-DK" sz="2800" dirty="0">
              <a:solidFill>
                <a:srgbClr val="003300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5796136" y="6463407"/>
            <a:ext cx="2895600" cy="365125"/>
          </a:xfrm>
        </p:spPr>
        <p:txBody>
          <a:bodyPr/>
          <a:lstStyle/>
          <a:p>
            <a:r>
              <a:rPr lang="da-DK" dirty="0" smtClean="0"/>
              <a:t>Kilde: Tovholder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7B28-6ACA-4225-A9AD-1F7CA6A83622}" type="slidenum">
              <a:rPr lang="da-DK" smtClean="0"/>
              <a:t>8</a:t>
            </a:fld>
            <a:endParaRPr lang="da-DK"/>
          </a:p>
        </p:txBody>
      </p:sp>
      <p:graphicFrame>
        <p:nvGraphicFramePr>
          <p:cNvPr id="8" name="Pladsholder til ind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756593"/>
              </p:ext>
            </p:extLst>
          </p:nvPr>
        </p:nvGraphicFramePr>
        <p:xfrm>
          <a:off x="395536" y="1124744"/>
          <a:ext cx="202656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18456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Pladsholder til ind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2680650"/>
              </p:ext>
            </p:extLst>
          </p:nvPr>
        </p:nvGraphicFramePr>
        <p:xfrm>
          <a:off x="3635896" y="908720"/>
          <a:ext cx="4968552" cy="1483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0120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2014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2016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2017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2018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2019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135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145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155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161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158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173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140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158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165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175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189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190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2119"/>
            <a:ext cx="6316663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652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solidFill>
                  <a:srgbClr val="003300"/>
                </a:solidFill>
              </a:rPr>
              <a:t>Område 3 Thisted egnen</a:t>
            </a:r>
            <a:endParaRPr lang="da-DK" sz="2800" dirty="0">
              <a:solidFill>
                <a:srgbClr val="003300"/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6231756" y="6492875"/>
            <a:ext cx="2895600" cy="365125"/>
          </a:xfrm>
        </p:spPr>
        <p:txBody>
          <a:bodyPr/>
          <a:lstStyle/>
          <a:p>
            <a:r>
              <a:rPr lang="da-DK" dirty="0" smtClean="0"/>
              <a:t>Kilde: Tovholdere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7B28-6ACA-4225-A9AD-1F7CA6A83622}" type="slidenum">
              <a:rPr lang="da-DK" smtClean="0"/>
              <a:t>9</a:t>
            </a:fld>
            <a:endParaRPr lang="da-DK"/>
          </a:p>
        </p:txBody>
      </p:sp>
      <p:graphicFrame>
        <p:nvGraphicFramePr>
          <p:cNvPr id="6" name="Pladsholder til ind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24861"/>
              </p:ext>
            </p:extLst>
          </p:nvPr>
        </p:nvGraphicFramePr>
        <p:xfrm>
          <a:off x="467544" y="980728"/>
          <a:ext cx="2026568" cy="11125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18456"/>
                <a:gridCol w="1008112"/>
              </a:tblGrid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Pladsholder til indhold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073423"/>
              </p:ext>
            </p:extLst>
          </p:nvPr>
        </p:nvGraphicFramePr>
        <p:xfrm>
          <a:off x="3851920" y="1052736"/>
          <a:ext cx="4968552" cy="14833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080120"/>
                <a:gridCol w="648072"/>
                <a:gridCol w="648072"/>
                <a:gridCol w="648072"/>
                <a:gridCol w="648072"/>
                <a:gridCol w="648072"/>
                <a:gridCol w="648072"/>
              </a:tblGrid>
              <a:tr h="370840">
                <a:tc>
                  <a:txBody>
                    <a:bodyPr/>
                    <a:lstStyle/>
                    <a:p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2014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2016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2017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2018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2019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b="0" dirty="0" smtClean="0"/>
                        <a:t>Kronvildt</a:t>
                      </a:r>
                      <a:endParaRPr lang="da-DK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825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710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880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835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825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945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Dåvildt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120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130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185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215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165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215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err="1" smtClean="0"/>
                        <a:t>Sikavildt</a:t>
                      </a:r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>
                    <a:solidFill>
                      <a:schemeClr val="accent3">
                        <a:lumMod val="5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44" y="2570807"/>
            <a:ext cx="6316663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90997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</TotalTime>
  <Words>707</Words>
  <Application>Microsoft Office PowerPoint</Application>
  <PresentationFormat>Skærmshow (4:3)</PresentationFormat>
  <Paragraphs>532</Paragraphs>
  <Slides>19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19</vt:i4>
      </vt:variant>
    </vt:vector>
  </HeadingPairs>
  <TitlesOfParts>
    <vt:vector size="20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Område 1 Mors</vt:lpstr>
      <vt:lpstr>Område 2 syd Thy</vt:lpstr>
      <vt:lpstr>Område 3 Thisted egnen</vt:lpstr>
      <vt:lpstr>Område 4 Østerild egnen</vt:lpstr>
      <vt:lpstr>Område 5 Fjerritslev egnen</vt:lpstr>
      <vt:lpstr>Område 6 Pandrup egnen</vt:lpstr>
      <vt:lpstr>Område 7 Brønderslev/Aabybro</vt:lpstr>
      <vt:lpstr>Område 8 Vest Vendsyssel</vt:lpstr>
      <vt:lpstr>Område 9 Nord Vendsyssel</vt:lpstr>
      <vt:lpstr>Område 10b midt Vendsyssel</vt:lpstr>
      <vt:lpstr>Område 10a Frederikshavn egnen</vt:lpstr>
      <vt:lpstr>Område 11 Dronninglund egnen</vt:lpstr>
      <vt:lpstr>Område 12 Læsø</vt:lpstr>
    </vt:vector>
  </TitlesOfParts>
  <Company>Statens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Zacharias Sebastian Holm Jacobsen</dc:creator>
  <cp:lastModifiedBy>Tommy Hansen</cp:lastModifiedBy>
  <cp:revision>46</cp:revision>
  <cp:lastPrinted>2019-05-02T08:21:14Z</cp:lastPrinted>
  <dcterms:created xsi:type="dcterms:W3CDTF">2018-03-07T09:18:32Z</dcterms:created>
  <dcterms:modified xsi:type="dcterms:W3CDTF">2019-05-02T08:21:21Z</dcterms:modified>
</cp:coreProperties>
</file>